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62" r:id="rId3"/>
    <p:sldId id="263" r:id="rId4"/>
    <p:sldId id="278" r:id="rId5"/>
    <p:sldId id="673" r:id="rId6"/>
    <p:sldId id="286" r:id="rId7"/>
    <p:sldId id="672" r:id="rId8"/>
    <p:sldId id="280" r:id="rId9"/>
    <p:sldId id="763" r:id="rId10"/>
    <p:sldId id="264" r:id="rId11"/>
    <p:sldId id="265" r:id="rId12"/>
    <p:sldId id="266" r:id="rId13"/>
    <p:sldId id="301" r:id="rId14"/>
    <p:sldId id="303" r:id="rId15"/>
    <p:sldId id="270" r:id="rId16"/>
    <p:sldId id="271" r:id="rId17"/>
    <p:sldId id="289" r:id="rId18"/>
    <p:sldId id="276" r:id="rId19"/>
    <p:sldId id="281" r:id="rId20"/>
    <p:sldId id="282" r:id="rId21"/>
    <p:sldId id="283" r:id="rId22"/>
    <p:sldId id="284" r:id="rId23"/>
    <p:sldId id="587" r:id="rId24"/>
    <p:sldId id="705" r:id="rId25"/>
    <p:sldId id="709" r:id="rId26"/>
    <p:sldId id="755" r:id="rId27"/>
    <p:sldId id="756" r:id="rId28"/>
    <p:sldId id="757" r:id="rId29"/>
    <p:sldId id="759" r:id="rId30"/>
    <p:sldId id="758" r:id="rId31"/>
    <p:sldId id="761" r:id="rId32"/>
    <p:sldId id="748" r:id="rId33"/>
    <p:sldId id="753" r:id="rId34"/>
    <p:sldId id="762" r:id="rId35"/>
    <p:sldId id="760" r:id="rId36"/>
    <p:sldId id="754" r:id="rId37"/>
    <p:sldId id="751" r:id="rId38"/>
    <p:sldId id="749" r:id="rId39"/>
    <p:sldId id="750" r:id="rId40"/>
    <p:sldId id="721" r:id="rId41"/>
    <p:sldId id="713" r:id="rId42"/>
    <p:sldId id="715" r:id="rId43"/>
    <p:sldId id="717" r:id="rId44"/>
    <p:sldId id="285" r:id="rId45"/>
    <p:sldId id="2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ED426-E3B3-443F-8DBD-D25689FBDAE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665C9-ACFF-4010-8189-8C6BB4554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40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18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Ví</a:t>
            </a:r>
            <a:r>
              <a:rPr lang="en-US" baseline="0"/>
              <a:t> dụ: FPTShop bán iPhone 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5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5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A579-DBA0-48AA-B678-B5E5B9631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47120-416B-43EA-8E81-62CD043E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FF878-5507-4A70-971E-09F2B2DD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23E0F-6FEA-4C37-94A8-5CCEC7F2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E696A-4F75-40F6-B35B-E3F67290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FBA5-4373-45BA-ADEF-E26B9357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701C3-2F48-4AE8-9666-8206EF1A7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04989-71A8-4F94-A959-F53C8BC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8C157-2D18-45F6-8851-7DC6C29C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1B-2BA3-44D5-A2E0-05F726C0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C441E9-2D69-46B1-81DF-3402CEAB6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AC5CE-BEA0-4B21-9BF4-52D6C32F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BC071-48A5-4A5B-8A56-979A697E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118D5-8DCD-41B3-8C98-F2757821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DA9CA-D93E-4820-A0D8-B5A34681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A601-C17D-46E6-A663-EA50C2B4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1A99-5547-4A5C-9BE1-643D1C2E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CA89-D4ED-4EBD-A12D-96BD76E5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2A4FC-7035-4B82-8905-E7608AA0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429C-DB00-4262-9268-4094268B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4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F0E-D6AC-4E73-A716-94D2D7DF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6314F-E917-4079-81FD-5EDC6D405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E8B9C-80AF-4453-9DC8-A5475287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98197-B42C-4EF1-A59F-D2239B3B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2437C-0473-475F-9982-2692F9E7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1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79B2-CCDD-43E4-A826-F5316D2F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D385-356B-4DB9-9F04-49EE0CC9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FC13B-8B29-4198-B92B-6DDEF55D3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ADED9-C12E-49EF-87A2-8B763D1A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DB7F-E47F-4729-9C81-5075C049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4FF5A-32EF-4AA1-934E-AD64E845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7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8FF4-ABE2-4751-891F-277FFAA6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E3A37-CB8B-4B60-82ED-8F18F658F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9F411-5631-47A5-9DE3-5B4999E9A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A8E52-36D6-4855-AD54-A944625EA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5E1C0-F5AD-45AC-A131-4DD463E31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29B96-91C2-45FB-A155-EC750644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D9059-3855-4272-9608-999C7065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2313C0-A6AF-41E4-B089-CF87F141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2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5DAF-3F7F-4B1C-9612-B8E67AC5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0DFA7-201F-45C4-B534-01BA2577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A1796-B9F4-4B2A-BE8E-580CF8E20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C10FE-69EB-4D6C-86DB-EEBF2377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5E4B8-545A-4D39-A0E0-0C025D30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15F5E-B17A-4C97-9EAA-B068DDFE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9CC27-0796-4177-AE6E-E66795B9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DD71-4F2C-4FD1-9E44-446DE439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867D-20FE-4BB1-B75D-4CAB795B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BA4AB-BBEF-4AF3-88D6-FCFB0A391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33071-FC93-4F76-A4B9-745CABEC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CA1C0-82C4-4CEE-AE86-E95A5D0E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55106-86E5-4C8B-84C4-70111803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C482-EA03-4220-83E6-BFD19240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92D5B-CDCF-4E0A-9959-8EBA47E59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15213-30A1-47B6-A208-CA5A6BEDD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B5E99-3171-4539-ADAF-F604F1D1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D103D-FCA3-43DD-AE5E-41631415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1880B-6A8C-4723-A443-7CC67FB8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E7CD1-A3BE-4335-9BE1-B4C7E367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8D583-4751-4FB5-9E75-A86447A6A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0A63E-A36D-4849-9100-9B9EA0290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B1E31-62E0-4A5D-98D6-E6CF538BEA4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5C24-1245-4876-81BD-CB5B7E474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CC1C6-EB35-4FD2-997A-CD1B99FA2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4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wish.swi-prolog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s://www.google.com.vn/url?sa=i&amp;source=images&amp;cd=&amp;cad=rja&amp;uact=8&amp;ved=2ahUKEwjr8aPi5_zaAhXGfrwKHclZBlwQjRx6BAgBEAU&amp;url=https://vietteltelecom.vn/&amp;psig=AOvVaw0bbPZIoCWBWWbHO7k5FUEo&amp;ust=1526098945494569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www.google.co.uk/url?sa=i&amp;rct=j&amp;q=&amp;esrc=s&amp;source=images&amp;cd=&amp;cad=rja&amp;uact=8&amp;ved=0CAcQjRxqFQoTCMr3o5zO3ccCFQMVlAod8zEM8A&amp;url=https://affineanalytics.wordpress.com/&amp;psig=AFQjCNEJjkOjaOhQjy5G_m6WkZkzHwDILQ&amp;ust=144146383310759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060" y="4607649"/>
            <a:ext cx="8065284" cy="1307280"/>
          </a:xfrm>
        </p:spPr>
        <p:txBody>
          <a:bodyPr>
            <a:noAutofit/>
          </a:bodyPr>
          <a:lstStyle/>
          <a:p>
            <a:pPr algn="l"/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833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AI </a:t>
            </a: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là</a:t>
            </a: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gì</a:t>
            </a:r>
            <a:endParaRPr lang="en-US" sz="4267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04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1FC3-30A4-413A-92B8-FA7C2D55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vs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8D8DC3-605B-481D-8483-B9665B271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30" y="1690688"/>
            <a:ext cx="8189340" cy="4232446"/>
          </a:xfrm>
        </p:spPr>
      </p:pic>
    </p:spTree>
    <p:extLst>
      <p:ext uri="{BB962C8B-B14F-4D97-AF65-F5344CB8AC3E}">
        <p14:creationId xmlns:p14="http://schemas.microsoft.com/office/powerpoint/2010/main" val="126310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3719-F63A-459F-A5DE-A2B30D04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vs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D57157-10CA-466E-A359-C0B91EC4C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841" y="2399267"/>
            <a:ext cx="4788159" cy="254608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3751FBC-C193-41DE-B312-7D8FE8927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178" y="2392652"/>
            <a:ext cx="32575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164E-64B9-4295-9FC8-EDB83EDA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vs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0D9D9-58F5-4F80-89F4-54018738A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5" y="1690688"/>
            <a:ext cx="65722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5C86-C8C9-4BBC-BF46-8B891AA0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810E-1661-4CC2-AFBA-4C5266EE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PROLOG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logic,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.</a:t>
            </a:r>
          </a:p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mệnh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logic. </a:t>
            </a:r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https://swish.swi-prolog.org/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1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170C-0746-47AB-B100-BC854636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BDD5A-0D60-489D-9DFE-E8C364C7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73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D5AE4-3751-461F-864D-A8CA4752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6" b="28195"/>
          <a:stretch/>
        </p:blipFill>
        <p:spPr>
          <a:xfrm>
            <a:off x="838200" y="1825625"/>
            <a:ext cx="10516630" cy="368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9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38D0-CE92-4601-A0B9-73BF0A1A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4A58C-2729-430C-AF7F-5DCBD24EA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6"/>
          <a:stretch/>
        </p:blipFill>
        <p:spPr>
          <a:xfrm>
            <a:off x="838200" y="1562470"/>
            <a:ext cx="6076950" cy="22221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CCA9B-E2EE-4ABF-8310-DF7ECE80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26" y="1562470"/>
            <a:ext cx="4295473" cy="3258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461FC-1D0E-491B-B688-6A77C5743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7191"/>
            <a:ext cx="4785923" cy="19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1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AFF5-2CE7-404F-BA93-0648FC28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906EC-71EA-416E-97B3-26B9A90FC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437150" cy="4351338"/>
          </a:xfrm>
        </p:spPr>
      </p:pic>
    </p:spTree>
    <p:extLst>
      <p:ext uri="{BB962C8B-B14F-4D97-AF65-F5344CB8AC3E}">
        <p14:creationId xmlns:p14="http://schemas.microsoft.com/office/powerpoint/2010/main" val="8864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C89D-A625-481B-9D38-29140776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A1FAC-ABEB-487D-80FF-1B008C65E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62" y="2155970"/>
            <a:ext cx="4575238" cy="341355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4126B-FED0-4FC7-8D4A-234D2BBC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5970"/>
            <a:ext cx="3420398" cy="34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31F989-28F9-483B-BDA3-CD8DCDD982E2}"/>
              </a:ext>
            </a:extLst>
          </p:cNvPr>
          <p:cNvSpPr/>
          <p:nvPr/>
        </p:nvSpPr>
        <p:spPr>
          <a:xfrm>
            <a:off x="838200" y="1576552"/>
            <a:ext cx="10901855" cy="4561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9949-572E-42BE-A52D-CE9C57F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127DF-C066-437A-BDCD-35815CEFA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91" y="3708343"/>
            <a:ext cx="4800958" cy="2220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F20A6A-29EA-467C-BC5C-B9C453A5C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2" y="1850046"/>
            <a:ext cx="3507720" cy="19730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C3C76F-B316-4BE2-A847-4AC8B88AB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38" y="1850046"/>
            <a:ext cx="5322916" cy="31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ACCA-C851-472F-8735-FD023C2F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</a:t>
            </a:r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4BF52F-F70B-4CE1-A9CF-40793CBC7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214" y="1825625"/>
            <a:ext cx="76475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87C6-6D81-43C0-BF40-C7AEF8B9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7B7B63-346E-405E-8BCA-41D3B967A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887" y="2024856"/>
            <a:ext cx="7896225" cy="395287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A74AD2B-4B42-47CD-9B6D-AE9008638C90}"/>
              </a:ext>
            </a:extLst>
          </p:cNvPr>
          <p:cNvSpPr/>
          <p:nvPr/>
        </p:nvSpPr>
        <p:spPr>
          <a:xfrm>
            <a:off x="2681056" y="1828800"/>
            <a:ext cx="2885243" cy="560221"/>
          </a:xfrm>
          <a:prstGeom prst="wedgeRectCallout">
            <a:avLst>
              <a:gd name="adj1" fmla="val 50957"/>
              <a:gd name="adj2" fmla="val 135056"/>
            </a:avLst>
          </a:prstGeom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639F52A-D98D-4453-B18E-CCD21E4BAD6B}"/>
              </a:ext>
            </a:extLst>
          </p:cNvPr>
          <p:cNvSpPr/>
          <p:nvPr/>
        </p:nvSpPr>
        <p:spPr>
          <a:xfrm>
            <a:off x="7217546" y="4314549"/>
            <a:ext cx="2663301" cy="550415"/>
          </a:xfrm>
          <a:prstGeom prst="wedgeRectCallout">
            <a:avLst>
              <a:gd name="adj1" fmla="val -61500"/>
              <a:gd name="adj2" fmla="val 4959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synthesis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03D0D72-9A77-471C-A15E-9B3B563AE437}"/>
              </a:ext>
            </a:extLst>
          </p:cNvPr>
          <p:cNvSpPr/>
          <p:nvPr/>
        </p:nvSpPr>
        <p:spPr>
          <a:xfrm>
            <a:off x="2024109" y="3921484"/>
            <a:ext cx="2503503" cy="523783"/>
          </a:xfrm>
          <a:prstGeom prst="wedgeRectCallout">
            <a:avLst>
              <a:gd name="adj1" fmla="val 43943"/>
              <a:gd name="adj2" fmla="val -106992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6B26B86-8CE9-442D-B9B3-08DBB9423408}"/>
              </a:ext>
            </a:extLst>
          </p:cNvPr>
          <p:cNvSpPr/>
          <p:nvPr/>
        </p:nvSpPr>
        <p:spPr>
          <a:xfrm>
            <a:off x="7652552" y="2184835"/>
            <a:ext cx="2610034" cy="812761"/>
          </a:xfrm>
          <a:prstGeom prst="wedgeRectCallout">
            <a:avLst>
              <a:gd name="adj1" fmla="val -69439"/>
              <a:gd name="adj2" fmla="val 1295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44317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3EBC-793E-463E-878C-84B06357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1C9EED-3400-4FD5-B8D4-960E0C5DE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2062956"/>
            <a:ext cx="88011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0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6454-AA56-4A32-85CE-0A83A064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: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307939-AEA6-4B10-90E3-7B21ECB0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2058194"/>
            <a:ext cx="8648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2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CB98-6AC8-45C4-B127-82FACEB1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: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4E4F71-751C-4D85-BB8E-F12CEE44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712" y="2110581"/>
            <a:ext cx="7648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2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03" y="4607648"/>
            <a:ext cx="8065284" cy="1307280"/>
          </a:xfrm>
        </p:spPr>
        <p:txBody>
          <a:bodyPr>
            <a:noAutofit/>
          </a:bodyPr>
          <a:lstStyle/>
          <a:p>
            <a:pPr algn="l"/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833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Nhập</a:t>
            </a: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môn</a:t>
            </a: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1830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1641"/>
            <a:ext cx="4088455" cy="4351338"/>
          </a:xfrm>
        </p:spPr>
        <p:txBody>
          <a:bodyPr/>
          <a:lstStyle/>
          <a:p>
            <a:r>
              <a:rPr lang="en-GB" dirty="0"/>
              <a:t>Data points: x</a:t>
            </a:r>
            <a:r>
              <a:rPr lang="en-GB" baseline="-25000" dirty="0"/>
              <a:t>1</a:t>
            </a:r>
            <a:r>
              <a:rPr lang="en-GB" dirty="0"/>
              <a:t>, x</a:t>
            </a:r>
            <a:r>
              <a:rPr lang="en-GB" baseline="-25000" dirty="0"/>
              <a:t>2</a:t>
            </a:r>
            <a:r>
              <a:rPr lang="en-GB" dirty="0"/>
              <a:t>... </a:t>
            </a:r>
            <a:r>
              <a:rPr lang="en-GB" dirty="0" err="1"/>
              <a:t>x</a:t>
            </a:r>
            <a:r>
              <a:rPr lang="en-GB" baseline="-25000" dirty="0" err="1"/>
              <a:t>N</a:t>
            </a:r>
            <a:r>
              <a:rPr lang="en-GB" dirty="0"/>
              <a:t> </a:t>
            </a:r>
          </a:p>
          <a:p>
            <a:r>
              <a:rPr lang="en-GB" dirty="0"/>
              <a:t>Classes: 1, 2... K.</a:t>
            </a:r>
          </a:p>
          <a:p>
            <a:r>
              <a:rPr lang="en-GB" dirty="0" err="1"/>
              <a:t>Mỗi</a:t>
            </a:r>
            <a:r>
              <a:rPr lang="en-GB" dirty="0"/>
              <a:t> data point </a:t>
            </a:r>
            <a:r>
              <a:rPr lang="en-GB" dirty="0" err="1"/>
              <a:t>thuộc</a:t>
            </a:r>
            <a:r>
              <a:rPr lang="en-GB" dirty="0"/>
              <a:t> 1 class.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3BD729-C68C-4274-83B2-48355553D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7693" y="1611051"/>
            <a:ext cx="5613316" cy="364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1E5224-8990-4D20-B023-A5C94BA0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1558" y="2591086"/>
            <a:ext cx="2224548" cy="167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179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029"/>
            <a:ext cx="10515600" cy="4351338"/>
          </a:xfrm>
        </p:spPr>
        <p:txBody>
          <a:bodyPr/>
          <a:lstStyle/>
          <a:p>
            <a:r>
              <a:rPr lang="en-GB" dirty="0"/>
              <a:t>Features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data point </a:t>
            </a:r>
            <a:r>
              <a:rPr lang="en-GB" dirty="0" err="1"/>
              <a:t>dùng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đoán</a:t>
            </a:r>
            <a:r>
              <a:rPr lang="en-GB" dirty="0"/>
              <a:t> class.</a:t>
            </a:r>
          </a:p>
          <a:p>
            <a:r>
              <a:rPr lang="en-GB" dirty="0">
                <a:solidFill>
                  <a:srgbClr val="00B050"/>
                </a:solidFill>
              </a:rPr>
              <a:t>Feature r</a:t>
            </a:r>
            <a:r>
              <a:rPr lang="en-US" dirty="0" err="1">
                <a:solidFill>
                  <a:srgbClr val="00B050"/>
                </a:solidFill>
              </a:rPr>
              <a:t>ời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rạc</a:t>
            </a:r>
            <a:r>
              <a:rPr lang="en-GB" dirty="0">
                <a:solidFill>
                  <a:srgbClr val="00B050"/>
                </a:solidFill>
              </a:rPr>
              <a:t>: </a:t>
            </a:r>
            <a:r>
              <a:rPr lang="en-GB" dirty="0" err="1">
                <a:solidFill>
                  <a:srgbClr val="00B050"/>
                </a:solidFill>
              </a:rPr>
              <a:t>gi</a:t>
            </a:r>
            <a:r>
              <a:rPr lang="en-US" dirty="0" err="1">
                <a:solidFill>
                  <a:srgbClr val="00B050"/>
                </a:solidFill>
              </a:rPr>
              <a:t>ới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tính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tên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nghề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nghiệp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sở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hữu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nhà</a:t>
            </a:r>
            <a:r>
              <a:rPr lang="en-US" dirty="0">
                <a:solidFill>
                  <a:srgbClr val="00B050"/>
                </a:solidFill>
              </a:rPr>
              <a:t>..</a:t>
            </a:r>
            <a:r>
              <a:rPr lang="en-GB" dirty="0">
                <a:solidFill>
                  <a:srgbClr val="00B050"/>
                </a:solidFill>
              </a:rPr>
              <a:t>.</a:t>
            </a:r>
          </a:p>
          <a:p>
            <a:r>
              <a:rPr lang="en-GB" dirty="0">
                <a:solidFill>
                  <a:srgbClr val="0070C0"/>
                </a:solidFill>
              </a:rPr>
              <a:t>Feature </a:t>
            </a:r>
            <a:r>
              <a:rPr lang="en-GB" dirty="0" err="1">
                <a:solidFill>
                  <a:srgbClr val="0070C0"/>
                </a:solidFill>
              </a:rPr>
              <a:t>số</a:t>
            </a:r>
            <a:r>
              <a:rPr lang="en-GB" dirty="0">
                <a:solidFill>
                  <a:srgbClr val="0070C0"/>
                </a:solidFill>
              </a:rPr>
              <a:t>: </a:t>
            </a:r>
            <a:r>
              <a:rPr lang="en-GB" dirty="0" err="1">
                <a:solidFill>
                  <a:srgbClr val="0070C0"/>
                </a:solidFill>
              </a:rPr>
              <a:t>chiều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cao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cân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nặng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thu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nhập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tuổi</a:t>
            </a:r>
            <a:r>
              <a:rPr lang="en-GB" dirty="0">
                <a:solidFill>
                  <a:srgbClr val="0070C0"/>
                </a:solidFill>
              </a:rPr>
              <a:t>…</a:t>
            </a:r>
          </a:p>
          <a:p>
            <a:r>
              <a:rPr lang="en-GB" dirty="0" err="1"/>
              <a:t>Chọn</a:t>
            </a:r>
            <a:r>
              <a:rPr lang="en-GB" dirty="0"/>
              <a:t> feature </a:t>
            </a:r>
            <a:r>
              <a:rPr lang="en-GB" dirty="0" err="1"/>
              <a:t>nào</a:t>
            </a:r>
            <a:r>
              <a:rPr lang="en-GB" dirty="0"/>
              <a:t> </a:t>
            </a:r>
            <a:r>
              <a:rPr lang="en-GB" dirty="0" err="1"/>
              <a:t>phải</a:t>
            </a:r>
            <a:r>
              <a:rPr lang="en-GB" dirty="0"/>
              <a:t> </a:t>
            </a:r>
            <a:r>
              <a:rPr lang="en-GB" dirty="0" err="1"/>
              <a:t>tùy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bài</a:t>
            </a:r>
            <a:r>
              <a:rPr lang="en-GB" dirty="0"/>
              <a:t> </a:t>
            </a:r>
            <a:r>
              <a:rPr lang="en-GB" dirty="0" err="1"/>
              <a:t>toán</a:t>
            </a:r>
            <a:r>
              <a:rPr lang="en-GB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C63891-F912-45B9-9264-AEB535B6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9066" y="3850565"/>
            <a:ext cx="2041695" cy="177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http://cliparts.co/cliparts/rij/GL5/rijGL5M4T.png">
            <a:extLst>
              <a:ext uri="{FF2B5EF4-FFF2-40B4-BE49-F238E27FC236}">
                <a16:creationId xmlns:a16="http://schemas.microsoft.com/office/drawing/2014/main" id="{CE52B763-2AAE-464C-9387-D276DB7B6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6519" y="3910137"/>
            <a:ext cx="2175876" cy="1655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2670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66890-1F20-45F8-A408-02031FEEF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Gọi X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biến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ngẫu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nhiên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hợp</a:t>
                </a:r>
                <a:r>
                  <a:rPr lang="en-US" dirty="0"/>
                  <a:t> D – D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tự</a:t>
                </a:r>
                <a:r>
                  <a:rPr lang="en-US" dirty="0"/>
                  <a:t> </a:t>
                </a:r>
                <a:r>
                  <a:rPr lang="en-US" dirty="0" err="1"/>
                  <a:t>nhiên</a:t>
                </a:r>
                <a:r>
                  <a:rPr lang="en-US" dirty="0"/>
                  <a:t>,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thực</a:t>
                </a:r>
                <a:r>
                  <a:rPr lang="en-US" dirty="0"/>
                  <a:t>,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mặt</a:t>
                </a:r>
                <a:r>
                  <a:rPr lang="en-US" dirty="0"/>
                  <a:t> </a:t>
                </a:r>
                <a:r>
                  <a:rPr lang="en-US" dirty="0" err="1"/>
                  <a:t>phẳng</a:t>
                </a:r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 err="1"/>
                  <a:t>Nếu</a:t>
                </a:r>
                <a:r>
                  <a:rPr lang="en-US" dirty="0"/>
                  <a:t> X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biến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rời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rạc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khối</a:t>
                </a:r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609585" lvl="1" indent="0">
                  <a:buNone/>
                </a:pPr>
                <a:endParaRPr lang="en-US" sz="3200" dirty="0"/>
              </a:p>
              <a:p>
                <a:r>
                  <a:rPr lang="en-US" dirty="0" err="1"/>
                  <a:t>Nếu</a:t>
                </a:r>
                <a:r>
                  <a:rPr lang="en-US" dirty="0"/>
                  <a:t> X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biến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liên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tục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mật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66890-1F20-45F8-A408-02031FEEF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EC192-3CAD-40DF-B047-58582BAD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A80319-BEF4-430C-8E86-08032C1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7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7CE31-0C58-4DBA-A3F0-21B9ECEDF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hypothesis testing</a:t>
            </a:r>
            <a:r>
              <a:rPr lang="en-US" dirty="0"/>
              <a:t>.</a:t>
            </a:r>
          </a:p>
          <a:p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phân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bố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nhị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thức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phân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bố</a:t>
            </a:r>
            <a:r>
              <a:rPr lang="en-US" dirty="0">
                <a:solidFill>
                  <a:srgbClr val="92D050"/>
                </a:solidFill>
              </a:rPr>
              <a:t> Gauss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5DC815-8C0F-4B0A-8E78-C48FA40A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391C9-1BCF-40EA-8605-FE88EB68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0F57B-30DC-4903-8F22-4DA3FCD4F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47" b="10723"/>
          <a:stretch/>
        </p:blipFill>
        <p:spPr>
          <a:xfrm>
            <a:off x="3216676" y="3064539"/>
            <a:ext cx="6202532" cy="26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0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2262BC-57B2-4498-B6B8-682434D37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Xác </a:t>
                </a:r>
                <a:r>
                  <a:rPr lang="en-US" dirty="0" err="1"/>
                  <a:t>suất</a:t>
                </a:r>
                <a:r>
                  <a:rPr lang="en-US" dirty="0"/>
                  <a:t> Y = y </a:t>
                </a:r>
                <a:r>
                  <a:rPr lang="en-US" dirty="0" err="1">
                    <a:solidFill>
                      <a:srgbClr val="00B050"/>
                    </a:solidFill>
                  </a:rPr>
                  <a:t>với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điều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kiện</a:t>
                </a:r>
                <a:r>
                  <a:rPr lang="en-US" dirty="0">
                    <a:solidFill>
                      <a:srgbClr val="00B050"/>
                    </a:solidFill>
                  </a:rPr>
                  <a:t> X = x </a:t>
                </a:r>
                <a:r>
                  <a:rPr lang="en-US" dirty="0" err="1"/>
                  <a:t>là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609585" lvl="1" indent="0">
                  <a:buNone/>
                </a:pPr>
                <a:endParaRPr lang="en-US" sz="3200" dirty="0"/>
              </a:p>
              <a:p>
                <a:r>
                  <a:rPr lang="en-US" dirty="0"/>
                  <a:t>X </a:t>
                </a:r>
                <a:r>
                  <a:rPr lang="en-US" dirty="0" err="1"/>
                  <a:t>và</a:t>
                </a:r>
                <a:r>
                  <a:rPr lang="en-US" dirty="0"/>
                  <a:t> Y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hai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độc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lập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mọi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x, 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 </a:t>
                </a:r>
              </a:p>
              <a:p>
                <a:pPr marL="609585" lvl="1" indent="0">
                  <a:buNone/>
                </a:pPr>
                <a:endParaRPr lang="en-US" sz="3200" dirty="0"/>
              </a:p>
              <a:p>
                <a:r>
                  <a:rPr lang="en-US" dirty="0" err="1"/>
                  <a:t>Nói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b="0" dirty="0"/>
              </a:p>
              <a:p>
                <a:pPr marL="609585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2262BC-57B2-4498-B6B8-682434D37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F9F32-F60D-41DB-9F04-E206C57C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2B963A-7677-4876-85F1-7B2BF225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2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6A23DA-B753-4DD2-A727-BBD76966C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Kỳ </a:t>
                </a:r>
                <a:r>
                  <a:rPr lang="en-US" dirty="0" err="1">
                    <a:solidFill>
                      <a:srgbClr val="00B050"/>
                    </a:solidFill>
                  </a:rPr>
                  <a:t>vọng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3200" dirty="0"/>
              </a:p>
              <a:p>
                <a:endParaRPr lang="en-US" sz="2533" dirty="0"/>
              </a:p>
              <a:p>
                <a:r>
                  <a:rPr lang="en-US" sz="2533" dirty="0" err="1"/>
                  <a:t>Nếu</a:t>
                </a:r>
                <a:r>
                  <a:rPr lang="en-US" sz="2533" dirty="0"/>
                  <a:t> X, Y </a:t>
                </a:r>
                <a:r>
                  <a:rPr lang="en-US" sz="2533" dirty="0" err="1"/>
                  <a:t>độc</a:t>
                </a:r>
                <a:r>
                  <a:rPr lang="en-US" sz="2533" dirty="0"/>
                  <a:t> </a:t>
                </a:r>
                <a:r>
                  <a:rPr lang="en-US" sz="2533" dirty="0" err="1"/>
                  <a:t>lập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thì</a:t>
                </a:r>
                <a:r>
                  <a:rPr lang="en-US" sz="2533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  <a:p>
                <a:r>
                  <a:rPr lang="en-US" dirty="0" err="1">
                    <a:solidFill>
                      <a:srgbClr val="0070C0"/>
                    </a:solidFill>
                  </a:rPr>
                  <a:t>Phương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sai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6A23DA-B753-4DD2-A727-BBD76966C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353A1-6DFF-49BB-9545-A30F32D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5D63F1-4B83-42D6-AF3D-8A92E5F6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sai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175D1-DED8-42F8-9FD9-1697F0F9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8" y="1448166"/>
            <a:ext cx="5783456" cy="39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1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3035-C279-4430-A72D-0B5F44A7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Problem-solving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3C1D8-30D9-49FF-A09A-9D9F53347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DFD3F-8BC1-453B-8C2A-CEE3A336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2024856"/>
            <a:ext cx="7896225" cy="395287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DC007D1-D185-4C7F-A07E-5061B10C29CF}"/>
              </a:ext>
            </a:extLst>
          </p:cNvPr>
          <p:cNvSpPr/>
          <p:nvPr/>
        </p:nvSpPr>
        <p:spPr>
          <a:xfrm>
            <a:off x="2681056" y="1828800"/>
            <a:ext cx="2885243" cy="560221"/>
          </a:xfrm>
          <a:prstGeom prst="wedgeRectCallout">
            <a:avLst>
              <a:gd name="adj1" fmla="val 50957"/>
              <a:gd name="adj2" fmla="val 135056"/>
            </a:avLst>
          </a:prstGeom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8DDD18B-3139-4A0D-9817-7C93B3453320}"/>
              </a:ext>
            </a:extLst>
          </p:cNvPr>
          <p:cNvSpPr/>
          <p:nvPr/>
        </p:nvSpPr>
        <p:spPr>
          <a:xfrm>
            <a:off x="7217546" y="4314549"/>
            <a:ext cx="2663301" cy="550415"/>
          </a:xfrm>
          <a:prstGeom prst="wedgeRectCallout">
            <a:avLst>
              <a:gd name="adj1" fmla="val -61500"/>
              <a:gd name="adj2" fmla="val 4959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synthesis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6939E79-1C37-4B5E-8B3F-7CD2661EAB76}"/>
              </a:ext>
            </a:extLst>
          </p:cNvPr>
          <p:cNvSpPr/>
          <p:nvPr/>
        </p:nvSpPr>
        <p:spPr>
          <a:xfrm>
            <a:off x="2024109" y="3921484"/>
            <a:ext cx="2503503" cy="523783"/>
          </a:xfrm>
          <a:prstGeom prst="wedgeRectCallout">
            <a:avLst>
              <a:gd name="adj1" fmla="val 43943"/>
              <a:gd name="adj2" fmla="val -106992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5AF0548-BDCF-4E1A-B646-2F67E8651BDA}"/>
              </a:ext>
            </a:extLst>
          </p:cNvPr>
          <p:cNvSpPr/>
          <p:nvPr/>
        </p:nvSpPr>
        <p:spPr>
          <a:xfrm>
            <a:off x="7652552" y="2184835"/>
            <a:ext cx="2610034" cy="812761"/>
          </a:xfrm>
          <a:prstGeom prst="wedgeRectCallout">
            <a:avLst>
              <a:gd name="adj1" fmla="val -69439"/>
              <a:gd name="adj2" fmla="val 1295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understanding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3B95D9E-0D68-4DAF-87C8-6764F5EDD61E}"/>
              </a:ext>
            </a:extLst>
          </p:cNvPr>
          <p:cNvSpPr/>
          <p:nvPr/>
        </p:nvSpPr>
        <p:spPr>
          <a:xfrm>
            <a:off x="8069803" y="3675182"/>
            <a:ext cx="2947385" cy="492603"/>
          </a:xfrm>
          <a:prstGeom prst="wedgeRectCallout">
            <a:avLst>
              <a:gd name="adj1" fmla="val -67044"/>
              <a:gd name="adj2" fmla="val -3055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 analytics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0ACC9BA-57B5-4D72-9496-3370A6F917B6}"/>
              </a:ext>
            </a:extLst>
          </p:cNvPr>
          <p:cNvSpPr/>
          <p:nvPr/>
        </p:nvSpPr>
        <p:spPr>
          <a:xfrm>
            <a:off x="6673049" y="5279456"/>
            <a:ext cx="3160449" cy="484053"/>
          </a:xfrm>
          <a:prstGeom prst="wedgeRectCallout">
            <a:avLst>
              <a:gd name="adj1" fmla="val -60326"/>
              <a:gd name="adj2" fmla="val 3823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6C69DDD-C450-4681-A502-2CF2E62828C2}"/>
              </a:ext>
            </a:extLst>
          </p:cNvPr>
          <p:cNvSpPr/>
          <p:nvPr/>
        </p:nvSpPr>
        <p:spPr>
          <a:xfrm>
            <a:off x="1411549" y="5103321"/>
            <a:ext cx="2787588" cy="550416"/>
          </a:xfrm>
          <a:prstGeom prst="wedgeRectCallout">
            <a:avLst>
              <a:gd name="adj1" fmla="val 64199"/>
              <a:gd name="adj2" fmla="val -49272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9DC0962-400D-4A8C-BB1E-EAF6A361D1C4}"/>
              </a:ext>
            </a:extLst>
          </p:cNvPr>
          <p:cNvSpPr/>
          <p:nvPr/>
        </p:nvSpPr>
        <p:spPr>
          <a:xfrm>
            <a:off x="838199" y="2824144"/>
            <a:ext cx="3444535" cy="550415"/>
          </a:xfrm>
          <a:prstGeom prst="wedgeRectCallout">
            <a:avLst>
              <a:gd name="adj1" fmla="val 56487"/>
              <a:gd name="adj2" fmla="val -2459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management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7B48104-14DB-4C72-85C1-0D8C8C8312C6}"/>
              </a:ext>
            </a:extLst>
          </p:cNvPr>
          <p:cNvSpPr/>
          <p:nvPr/>
        </p:nvSpPr>
        <p:spPr>
          <a:xfrm>
            <a:off x="6619783" y="1233937"/>
            <a:ext cx="3642803" cy="555780"/>
          </a:xfrm>
          <a:prstGeom prst="wedgeRectCallout">
            <a:avLst>
              <a:gd name="adj1" fmla="val -42616"/>
              <a:gd name="adj2" fmla="val 10826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79143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BF508-17FB-4326-A776-6A65BAD45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Nếu X</a:t>
                </a:r>
                <a:r>
                  <a:rPr lang="en-US" baseline="-25000" dirty="0"/>
                  <a:t>1</a:t>
                </a:r>
                <a:r>
                  <a:rPr lang="en-US" dirty="0"/>
                  <a:t>… X</a:t>
                </a:r>
                <a:r>
                  <a:rPr lang="en-US" baseline="-25000" dirty="0"/>
                  <a:t>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/>
                  <a:t>độc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bố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giá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trị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trung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bình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:</a:t>
                </a:r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3200" dirty="0"/>
              </a:p>
              <a:p>
                <a:r>
                  <a:rPr lang="en-US" sz="2533" dirty="0" err="1"/>
                  <a:t>Khi</a:t>
                </a:r>
                <a:r>
                  <a:rPr lang="en-US" sz="2533" dirty="0"/>
                  <a:t> </a:t>
                </a:r>
                <a:r>
                  <a:rPr lang="en-US" sz="2533" dirty="0" err="1"/>
                  <a:t>đó</a:t>
                </a:r>
                <a:r>
                  <a:rPr lang="en-US" sz="2533" dirty="0"/>
                  <a:t> </a:t>
                </a:r>
                <a:r>
                  <a:rPr lang="en-US" sz="2533" dirty="0" err="1"/>
                  <a:t>có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thể</a:t>
                </a:r>
                <a:r>
                  <a:rPr lang="en-US" sz="2533" dirty="0"/>
                  <a:t> </a:t>
                </a:r>
                <a:r>
                  <a:rPr lang="en-US" sz="2533" dirty="0" err="1"/>
                  <a:t>dùng</a:t>
                </a:r>
                <a:r>
                  <a:rPr lang="en-US" sz="2533" dirty="0"/>
                  <a:t> </a:t>
                </a:r>
                <a:r>
                  <a:rPr lang="en-US" sz="2533" dirty="0" err="1"/>
                  <a:t>giá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trị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trung</a:t>
                </a:r>
                <a:r>
                  <a:rPr lang="en-US" sz="2533" dirty="0"/>
                  <a:t> </a:t>
                </a:r>
                <a:r>
                  <a:rPr lang="en-US" sz="2533" dirty="0" err="1"/>
                  <a:t>bình</a:t>
                </a:r>
                <a:r>
                  <a:rPr lang="en-US" sz="2533" dirty="0"/>
                  <a:t> </a:t>
                </a:r>
                <a:r>
                  <a:rPr lang="en-US" sz="2533" dirty="0" err="1"/>
                  <a:t>để</a:t>
                </a:r>
                <a:r>
                  <a:rPr lang="en-US" sz="2533" dirty="0"/>
                  <a:t> </a:t>
                </a:r>
                <a:r>
                  <a:rPr lang="vi-VN" sz="2533" dirty="0"/>
                  <a:t>ư</a:t>
                </a:r>
                <a:r>
                  <a:rPr lang="en-US" sz="2533" dirty="0" err="1"/>
                  <a:t>ớc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tính</a:t>
                </a:r>
                <a:r>
                  <a:rPr lang="en-US" sz="2533" dirty="0"/>
                  <a:t> </a:t>
                </a:r>
                <a:r>
                  <a:rPr lang="en-US" sz="2533" dirty="0" err="1"/>
                  <a:t>kỳ</a:t>
                </a:r>
                <a:r>
                  <a:rPr lang="en-US" sz="2533" dirty="0"/>
                  <a:t> </a:t>
                </a:r>
                <a:r>
                  <a:rPr lang="en-US" sz="2533" dirty="0" err="1"/>
                  <a:t>vọng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thật</a:t>
                </a:r>
                <a:r>
                  <a:rPr lang="en-US" sz="2533" dirty="0"/>
                  <a:t> </a:t>
                </a:r>
                <a:r>
                  <a:rPr lang="en-US" sz="2533" dirty="0" err="1"/>
                  <a:t>của</a:t>
                </a:r>
                <a:r>
                  <a:rPr lang="en-US" sz="2533" dirty="0"/>
                  <a:t> X</a:t>
                </a:r>
                <a:r>
                  <a:rPr lang="en-US" sz="2533" baseline="-25000" dirty="0"/>
                  <a:t>i</a:t>
                </a:r>
                <a:r>
                  <a:rPr lang="en-US" sz="2533" dirty="0"/>
                  <a:t> </a:t>
                </a:r>
                <a:r>
                  <a:rPr lang="en-US" sz="2533" dirty="0" err="1"/>
                  <a:t>vì</a:t>
                </a:r>
                <a:r>
                  <a:rPr lang="en-US" sz="2533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tự</a:t>
                </a:r>
                <a:r>
                  <a:rPr lang="en-US" dirty="0"/>
                  <a:t> 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ph</a:t>
                </a:r>
                <a:r>
                  <a:rPr lang="vi-VN" dirty="0"/>
                  <a:t>ư</a:t>
                </a:r>
                <a:r>
                  <a:rPr lang="en-US" dirty="0" err="1"/>
                  <a:t>ơng</a:t>
                </a:r>
                <a:r>
                  <a:rPr lang="en-US" dirty="0"/>
                  <a:t> </a:t>
                </a:r>
                <a:r>
                  <a:rPr lang="en-US" dirty="0" err="1"/>
                  <a:t>sai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BF508-17FB-4326-A776-6A65BAD45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3D7A8-7D26-4A84-BB14-B07065EF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64E25-DE1C-4F27-B541-38131037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68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F431E4-39CF-45CC-B0EA-F32987624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ta </a:t>
                </a:r>
                <a:r>
                  <a:rPr lang="en-US" dirty="0" err="1"/>
                  <a:t>biết</a:t>
                </a:r>
                <a:r>
                  <a:rPr lang="en-US" dirty="0"/>
                  <a:t> X = x </a:t>
                </a:r>
                <a:r>
                  <a:rPr lang="en-US" dirty="0" err="1"/>
                  <a:t>nh</a:t>
                </a:r>
                <a:r>
                  <a:rPr lang="vi-VN" dirty="0"/>
                  <a:t>ư</a:t>
                </a:r>
                <a:r>
                  <a:rPr lang="en-US" dirty="0"/>
                  <a:t>ng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biết</a:t>
                </a:r>
                <a:r>
                  <a:rPr lang="en-US" dirty="0"/>
                  <a:t> Y, </a:t>
                </a:r>
                <a:r>
                  <a:rPr lang="en-US" dirty="0" err="1"/>
                  <a:t>tuy</a:t>
                </a:r>
                <a:r>
                  <a:rPr lang="en-US" dirty="0"/>
                  <a:t> </a:t>
                </a:r>
                <a:r>
                  <a:rPr lang="en-US" dirty="0" err="1"/>
                  <a:t>nhiên</a:t>
                </a:r>
                <a:r>
                  <a:rPr lang="en-US" dirty="0"/>
                  <a:t> 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P(X = x | Y = y)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mô</a:t>
                </a:r>
                <a:r>
                  <a:rPr lang="en-US" dirty="0"/>
                  <a:t> </a:t>
                </a:r>
                <a:r>
                  <a:rPr lang="en-US" dirty="0" err="1"/>
                  <a:t>hình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học</a:t>
                </a:r>
                <a:r>
                  <a:rPr lang="en-US" dirty="0"/>
                  <a:t> </a:t>
                </a:r>
                <a:r>
                  <a:rPr lang="en-US" dirty="0" err="1"/>
                  <a:t>nào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ML (maximum likelihood) </a:t>
                </a:r>
                <a:r>
                  <a:rPr lang="en-US" dirty="0" err="1"/>
                  <a:t>tìm</a:t>
                </a:r>
                <a:r>
                  <a:rPr lang="en-US" dirty="0"/>
                  <a:t> y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P(X = x | Y = y)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MAP (maximum a posteriori) </a:t>
                </a:r>
                <a:r>
                  <a:rPr lang="en-US" dirty="0" err="1"/>
                  <a:t>tìm</a:t>
                </a:r>
                <a:r>
                  <a:rPr lang="en-US" dirty="0"/>
                  <a:t> y </a:t>
                </a:r>
                <a:r>
                  <a:rPr lang="en-US" dirty="0" err="1"/>
                  <a:t>để</a:t>
                </a:r>
                <a:r>
                  <a:rPr lang="en-US" dirty="0"/>
                  <a:t> P(Y = y | X = x)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MAP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Bayes </a:t>
                </a:r>
                <a:r>
                  <a:rPr lang="en-US" dirty="0" err="1"/>
                  <a:t>vì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bố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/>
                  <a:t>ch</a:t>
                </a:r>
                <a:r>
                  <a:rPr lang="vi-VN" dirty="0"/>
                  <a:t>ư</a:t>
                </a:r>
                <a:r>
                  <a:rPr lang="en-US" dirty="0"/>
                  <a:t>a </a:t>
                </a:r>
                <a:r>
                  <a:rPr lang="en-US" dirty="0" err="1"/>
                  <a:t>biết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F431E4-39CF-45CC-B0EA-F32987624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065C3-59BB-400F-849D-FD3777A1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220361-6E06-4D56-B49F-ED2A59D9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ML </a:t>
            </a:r>
            <a:r>
              <a:rPr lang="en-US" dirty="0" err="1"/>
              <a:t>và</a:t>
            </a:r>
            <a:r>
              <a:rPr lang="en-US" dirty="0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127791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9516B-E730-4F2E-B2EE-99B882D2B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K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0 </a:t>
            </a:r>
            <a:r>
              <a:rPr lang="en-US" dirty="0" err="1"/>
              <a:t>hoặc</a:t>
            </a:r>
            <a:r>
              <a:rPr lang="en-US" dirty="0"/>
              <a:t> 1.</a:t>
            </a:r>
          </a:p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X = x</a:t>
            </a:r>
            <a:r>
              <a:rPr lang="en-US" b="1" baseline="30000" dirty="0"/>
              <a:t>1</a:t>
            </a:r>
            <a:r>
              <a:rPr lang="en-US" b="1" dirty="0"/>
              <a:t>… </a:t>
            </a:r>
            <a:r>
              <a:rPr lang="en-US" b="1" dirty="0" err="1"/>
              <a:t>x</a:t>
            </a:r>
            <a:r>
              <a:rPr lang="en-US" b="1" baseline="30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 ta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b="1" dirty="0"/>
              <a:t>Y = y</a:t>
            </a:r>
            <a:r>
              <a:rPr lang="en-US" b="1" baseline="30000" dirty="0"/>
              <a:t>1</a:t>
            </a:r>
            <a:r>
              <a:rPr lang="en-US" b="1" dirty="0"/>
              <a:t>… </a:t>
            </a:r>
            <a:r>
              <a:rPr lang="en-US" b="1" dirty="0" err="1"/>
              <a:t>y</a:t>
            </a:r>
            <a:r>
              <a:rPr lang="en-US" b="1" baseline="30000" dirty="0" err="1"/>
              <a:t>N</a:t>
            </a:r>
            <a:r>
              <a:rPr lang="en-US" b="1" baseline="-25000" dirty="0"/>
              <a:t>.</a:t>
            </a:r>
          </a:p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="1" baseline="30000" dirty="0"/>
              <a:t>i</a:t>
            </a:r>
            <a:r>
              <a:rPr lang="en-US" b="1" dirty="0"/>
              <a:t> = </a:t>
            </a:r>
            <a:r>
              <a:rPr lang="en-US" b="1" dirty="0" err="1"/>
              <a:t>x</a:t>
            </a:r>
            <a:r>
              <a:rPr lang="en-US" b="1" baseline="30000" dirty="0" err="1"/>
              <a:t>j</a:t>
            </a:r>
            <a:r>
              <a:rPr lang="en-US" baseline="-25000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b="1" dirty="0" err="1"/>
              <a:t>y</a:t>
            </a:r>
            <a:r>
              <a:rPr lang="en-US" b="1" baseline="30000" dirty="0" err="1"/>
              <a:t>i</a:t>
            </a:r>
            <a:r>
              <a:rPr lang="en-US" b="1" baseline="-25000" dirty="0"/>
              <a:t> </a:t>
            </a:r>
            <a:r>
              <a:rPr lang="en-US" b="1" dirty="0"/>
              <a:t>≠ </a:t>
            </a:r>
            <a:r>
              <a:rPr lang="en-US" b="1" dirty="0" err="1"/>
              <a:t>y</a:t>
            </a:r>
            <a:r>
              <a:rPr lang="en-US" b="1" baseline="30000" dirty="0" err="1"/>
              <a:t>j</a:t>
            </a:r>
            <a:r>
              <a:rPr lang="en-US" dirty="0"/>
              <a:t>.</a:t>
            </a:r>
          </a:p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b="1" dirty="0"/>
              <a:t>P(Y = 1|X = x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ADE8C-EDDA-4DA5-A7D7-0B4CEFD6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9CE80D-28CF-4626-AEE2-EE17D6C3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3B5D2E1-6DC6-4077-A0D6-BD700BB3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1299" y="4791186"/>
            <a:ext cx="4869402" cy="156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866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21379-F18F-4AAF-B7B5-DE241E575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Ý 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chia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b="1" dirty="0"/>
              <a:t>Y = 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Y = 1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23A7D-97D9-4C39-822F-EFDB03C1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2E86D8-CEFE-41BD-940B-869A89CF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DE6E9-7DC7-484C-BFD6-3D9CE92F1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380949"/>
            <a:ext cx="60960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7611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FB8077B-A19F-4C51-982D-2FB61380C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đầu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b="1" dirty="0"/>
                  <a:t>X = x</a:t>
                </a:r>
                <a:r>
                  <a:rPr lang="en-US" dirty="0"/>
                  <a:t> ta </a:t>
                </a:r>
                <a:r>
                  <a:rPr lang="en-US" dirty="0" err="1"/>
                  <a:t>quan</a:t>
                </a:r>
                <a:r>
                  <a:rPr lang="en-US" dirty="0"/>
                  <a:t> </a:t>
                </a:r>
                <a:r>
                  <a:rPr lang="en-US" dirty="0" err="1"/>
                  <a:t>sát</a:t>
                </a:r>
                <a:r>
                  <a:rPr lang="en-US" dirty="0"/>
                  <a:t> đ</a:t>
                </a:r>
                <a:r>
                  <a:rPr lang="vi-VN" dirty="0"/>
                  <a:t>ư</a:t>
                </a:r>
                <a:r>
                  <a:rPr lang="en-US" dirty="0" err="1"/>
                  <a:t>ợc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b="1" dirty="0"/>
                  <a:t>Y = y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… </a:t>
                </a:r>
                <a:r>
                  <a:rPr lang="en-US" b="1" dirty="0" err="1"/>
                  <a:t>y</a:t>
                </a:r>
                <a:r>
                  <a:rPr lang="en-US" b="1" baseline="-25000" dirty="0" err="1"/>
                  <a:t>M</a:t>
                </a:r>
                <a:r>
                  <a:rPr lang="en-US" baseline="-25000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b="1" dirty="0"/>
                  <a:t>A</a:t>
                </a:r>
                <a:r>
                  <a:rPr lang="en-US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b="1" dirty="0"/>
                  <a:t>Y = 1</a:t>
                </a:r>
                <a:r>
                  <a:rPr lang="en-US" dirty="0"/>
                  <a:t>.</a:t>
                </a:r>
                <a:endParaRPr lang="en-US" b="1" dirty="0"/>
              </a:p>
              <a:p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b="1" dirty="0"/>
                  <a:t>Y = 1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b="1" dirty="0"/>
                  <a:t>X = x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b="1" dirty="0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thì</a:t>
                </a:r>
                <a:r>
                  <a:rPr lang="en-US" dirty="0"/>
                  <a:t> do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dirty="0" err="1"/>
                  <a:t>quan</a:t>
                </a:r>
                <a:r>
                  <a:rPr lang="en-US" dirty="0"/>
                  <a:t> </a:t>
                </a:r>
                <a:r>
                  <a:rPr lang="en-US" dirty="0" err="1"/>
                  <a:t>sát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độc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: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609585" lvl="1" indent="0">
                  <a:buNone/>
                </a:pPr>
                <a:endParaRPr lang="en-US" dirty="0"/>
              </a:p>
              <a:p>
                <a:r>
                  <a:rPr lang="en-US" dirty="0"/>
                  <a:t>Theo </a:t>
                </a:r>
                <a:r>
                  <a:rPr lang="en-US" dirty="0" err="1"/>
                  <a:t>nguyên</a:t>
                </a:r>
                <a:r>
                  <a:rPr lang="en-US" dirty="0"/>
                  <a:t> </a:t>
                </a:r>
                <a:r>
                  <a:rPr lang="en-US" dirty="0" err="1"/>
                  <a:t>tắc</a:t>
                </a:r>
                <a:r>
                  <a:rPr lang="en-US" dirty="0"/>
                  <a:t> maximum likelihood, ta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b="1" dirty="0"/>
                  <a:t>p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. </a:t>
                </a:r>
                <a:r>
                  <a:rPr lang="en-US" dirty="0" err="1"/>
                  <a:t>Nói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r>
                  <a:rPr lang="en-US" dirty="0"/>
                  <a:t> ta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:</a:t>
                </a:r>
              </a:p>
              <a:p>
                <a:pPr marL="609585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t</a:t>
                </a:r>
                <a:r>
                  <a:rPr lang="vi-VN" dirty="0"/>
                  <a:t>ư</a:t>
                </a:r>
                <a:r>
                  <a:rPr lang="en-US" dirty="0" err="1"/>
                  <a:t>ơng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tất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b="1" dirty="0"/>
                  <a:t>x</a:t>
                </a:r>
                <a:r>
                  <a:rPr lang="en-US" b="1" baseline="30000" dirty="0"/>
                  <a:t>i</a:t>
                </a:r>
                <a:r>
                  <a:rPr lang="en-US" dirty="0"/>
                  <a:t>: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09585" lvl="1" indent="0">
                  <a:buNone/>
                </a:pPr>
                <a:endParaRPr lang="en-US" dirty="0"/>
              </a:p>
              <a:p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làm</a:t>
                </a:r>
                <a:r>
                  <a:rPr lang="en-US" dirty="0"/>
                  <a:t>: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b="1" dirty="0"/>
                  <a:t>P(Y = y | X = x)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FB8077B-A19F-4C51-982D-2FB61380C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942D5-99E2-487B-B624-4335E868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89EE02-8037-4E8D-925D-D2C50823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D14D594-EF82-4C2F-82EA-3FEAB6D25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 </a:t>
                </a:r>
                <a:r>
                  <a:rPr lang="en-US" dirty="0" err="1"/>
                  <a:t>ước</a:t>
                </a:r>
                <a:r>
                  <a:rPr lang="en-US" dirty="0"/>
                  <a:t> l</a:t>
                </a:r>
                <a:r>
                  <a:rPr lang="vi-VN" dirty="0"/>
                  <a:t>ư</a:t>
                </a:r>
                <a:r>
                  <a:rPr lang="en-US" dirty="0" err="1"/>
                  <a:t>ợng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b="1" dirty="0"/>
                  <a:t>Y = 1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3200" dirty="0"/>
              </a:p>
              <a:p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D14D594-EF82-4C2F-82EA-3FEAB6D25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0D8EF-1DC6-42BD-9592-A5169FEB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E697E3-2541-4DF5-86AB-E1755CF0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6F27B-6E01-4CB2-A5EA-5F81E7D7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90" y="2478370"/>
            <a:ext cx="5471711" cy="36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35FC79-8C10-4E83-91DA-9F089F102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Ta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b="1" dirty="0"/>
                  <a:t>w, b</a:t>
                </a:r>
                <a:r>
                  <a:rPr lang="en-US" dirty="0"/>
                  <a:t>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:</a:t>
                </a:r>
                <a:endParaRPr lang="en-US" sz="3200" b="1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3200" dirty="0"/>
                  <a:t>      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sz="3200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)</a:t>
                </a:r>
              </a:p>
              <a:p>
                <a:r>
                  <a:rPr lang="en-US" dirty="0" err="1"/>
                  <a:t>Đạo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âm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b="1" dirty="0"/>
                  <a:t>- ∂L / ∂w = </a:t>
                </a:r>
                <a:r>
                  <a:rPr lang="el-GR" sz="3200" b="1" dirty="0">
                    <a:solidFill>
                      <a:srgbClr val="00B050"/>
                    </a:solidFill>
                  </a:rPr>
                  <a:t>Σ</a:t>
                </a:r>
                <a:r>
                  <a:rPr lang="en-US" sz="3200" b="1" baseline="-250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(</a:t>
                </a:r>
                <a:r>
                  <a:rPr lang="en-US" b="1" dirty="0"/>
                  <a:t>(</a:t>
                </a:r>
                <a:r>
                  <a:rPr lang="en-US" b="1" dirty="0" err="1"/>
                  <a:t>y</a:t>
                </a:r>
                <a:r>
                  <a:rPr lang="en-US" b="1" baseline="-25000" dirty="0" err="1"/>
                  <a:t>i</a:t>
                </a:r>
                <a:r>
                  <a:rPr lang="en-US" b="1" dirty="0"/>
                  <a:t> - F(x</a:t>
                </a:r>
                <a:r>
                  <a:rPr lang="en-US" b="1" baseline="-25000" dirty="0"/>
                  <a:t>i</a:t>
                </a:r>
                <a:r>
                  <a:rPr lang="en-US" b="1" dirty="0"/>
                  <a:t>)) x</a:t>
                </a:r>
                <a:r>
                  <a:rPr lang="en-US" b="1" baseline="-25000" dirty="0"/>
                  <a:t>i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)</a:t>
                </a:r>
                <a:endParaRPr lang="en-US" sz="3200" b="1" baseline="-25000" dirty="0"/>
              </a:p>
              <a:p>
                <a:pPr lvl="1"/>
                <a:r>
                  <a:rPr lang="en-US" b="1" dirty="0"/>
                  <a:t>- ∂L / </a:t>
                </a:r>
                <a:r>
                  <a:rPr lang="en-US" dirty="0"/>
                  <a:t>∂</a:t>
                </a:r>
                <a:r>
                  <a:rPr lang="en-US" b="1" dirty="0"/>
                  <a:t>b = </a:t>
                </a:r>
                <a:r>
                  <a:rPr lang="el-GR" sz="3200" b="1" dirty="0">
                    <a:solidFill>
                      <a:srgbClr val="00B050"/>
                    </a:solidFill>
                  </a:rPr>
                  <a:t>Σ</a:t>
                </a:r>
                <a:r>
                  <a:rPr lang="en-US" sz="3200" b="1" baseline="-250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(</a:t>
                </a:r>
                <a:r>
                  <a:rPr lang="en-US" b="1" dirty="0" err="1"/>
                  <a:t>y</a:t>
                </a:r>
                <a:r>
                  <a:rPr lang="en-US" b="1" baseline="-25000" dirty="0" err="1"/>
                  <a:t>i</a:t>
                </a:r>
                <a:r>
                  <a:rPr lang="en-US" b="1" dirty="0"/>
                  <a:t> - F(x</a:t>
                </a:r>
                <a:r>
                  <a:rPr lang="en-US" b="1" baseline="-25000" dirty="0"/>
                  <a:t>i</a:t>
                </a:r>
                <a:r>
                  <a:rPr lang="en-US" b="1" dirty="0"/>
                  <a:t>)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)</a:t>
                </a:r>
                <a:endParaRPr lang="en-US" sz="3200" b="1" dirty="0"/>
              </a:p>
              <a:p>
                <a:r>
                  <a:rPr lang="en-US" dirty="0"/>
                  <a:t>Gradient descent </a:t>
                </a:r>
                <a:r>
                  <a:rPr lang="en-US" dirty="0" err="1"/>
                  <a:t>với</a:t>
                </a:r>
                <a:r>
                  <a:rPr lang="en-US" dirty="0"/>
                  <a:t> learning rate </a:t>
                </a:r>
                <a:r>
                  <a:rPr lang="el-GR" b="1" dirty="0"/>
                  <a:t>ε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1" dirty="0"/>
                  <a:t>w = w - </a:t>
                </a:r>
                <a:r>
                  <a:rPr lang="el-GR" b="1" dirty="0"/>
                  <a:t>ε </a:t>
                </a:r>
                <a:r>
                  <a:rPr lang="en-US" b="1" dirty="0"/>
                  <a:t>∂L / ∂w</a:t>
                </a:r>
              </a:p>
              <a:p>
                <a:pPr lvl="1"/>
                <a:r>
                  <a:rPr lang="en-US" b="1" dirty="0"/>
                  <a:t>b = b - </a:t>
                </a:r>
                <a:r>
                  <a:rPr lang="el-GR" b="1" dirty="0"/>
                  <a:t>ε </a:t>
                </a:r>
                <a:r>
                  <a:rPr lang="en-US" b="1" dirty="0"/>
                  <a:t>∂L / ∂b 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35FC79-8C10-4E83-91DA-9F089F102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30D1F-DE77-445A-91DD-B232B994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C22DC-35FB-4D83-9E79-2FDC54A7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hóa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9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58D46F-4E09-415D-BE7B-20D6474D5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đạo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hàm</a:t>
            </a:r>
            <a:r>
              <a:rPr lang="en-US" dirty="0"/>
              <a:t>.</a:t>
            </a:r>
          </a:p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learning rate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E0DD6-BCD1-4292-8C48-4457F9CD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F41B6-E67C-4702-9BD6-903EABC3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7233E-34E8-4403-9807-55CE9922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90" y="3164477"/>
            <a:ext cx="4947820" cy="25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25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FE6BBE-79D3-4AD1-B3B1-C7CC63F93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F(x, y) = P(y | x)</a:t>
            </a:r>
          </a:p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tham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số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huấn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luyện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73205-AC4B-42B1-B2E2-0BAAE243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D0BD3-A1A8-4735-935D-7C02A1AA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08AA9-EDBC-4A0B-AC22-CDC883A7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28" y="3726686"/>
            <a:ext cx="2905958" cy="24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4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58DF3-C103-4085-9006-2EBF60180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L(F) = L(F(x</a:t>
            </a:r>
            <a:r>
              <a:rPr lang="en-US" b="1" baseline="-25000" dirty="0"/>
              <a:t>1, </a:t>
            </a:r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)… F(</a:t>
            </a:r>
            <a:r>
              <a:rPr lang="en-US" b="1" dirty="0" err="1"/>
              <a:t>x</a:t>
            </a:r>
            <a:r>
              <a:rPr lang="en-US" b="1" baseline="-25000" dirty="0" err="1"/>
              <a:t>N</a:t>
            </a:r>
            <a:r>
              <a:rPr lang="en-US" b="1" dirty="0"/>
              <a:t>, </a:t>
            </a:r>
            <a:r>
              <a:rPr lang="en-US" b="1" dirty="0" err="1"/>
              <a:t>y</a:t>
            </a:r>
            <a:r>
              <a:rPr lang="en-US" b="1" baseline="-25000" dirty="0" err="1"/>
              <a:t>N</a:t>
            </a:r>
            <a:r>
              <a:rPr lang="en-US" b="1" dirty="0"/>
              <a:t>))</a:t>
            </a:r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loss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.</a:t>
            </a:r>
          </a:p>
          <a:p>
            <a:r>
              <a:rPr lang="en-US" dirty="0"/>
              <a:t>RMS loss: </a:t>
            </a:r>
            <a:r>
              <a:rPr lang="en-US" b="1" dirty="0"/>
              <a:t>RMS(F) = F(x</a:t>
            </a:r>
            <a:r>
              <a:rPr lang="en-US" b="1" baseline="-25000" dirty="0"/>
              <a:t>1, </a:t>
            </a:r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)</a:t>
            </a:r>
            <a:r>
              <a:rPr lang="en-US" b="1" baseline="30000" dirty="0"/>
              <a:t>2</a:t>
            </a:r>
            <a:r>
              <a:rPr lang="en-US" b="1" dirty="0"/>
              <a:t> + … F(</a:t>
            </a:r>
            <a:r>
              <a:rPr lang="en-US" b="1" dirty="0" err="1"/>
              <a:t>x</a:t>
            </a:r>
            <a:r>
              <a:rPr lang="en-US" b="1" baseline="-25000" dirty="0" err="1"/>
              <a:t>N</a:t>
            </a:r>
            <a:r>
              <a:rPr lang="en-US" b="1" dirty="0"/>
              <a:t>, </a:t>
            </a:r>
            <a:r>
              <a:rPr lang="en-US" b="1" dirty="0" err="1"/>
              <a:t>y</a:t>
            </a:r>
            <a:r>
              <a:rPr lang="en-US" b="1" baseline="-25000" dirty="0" err="1"/>
              <a:t>N</a:t>
            </a:r>
            <a:r>
              <a:rPr lang="en-US" b="1" dirty="0"/>
              <a:t>)</a:t>
            </a:r>
            <a:r>
              <a:rPr lang="en-US" b="1" baseline="30000" dirty="0"/>
              <a:t>2</a:t>
            </a:r>
          </a:p>
          <a:p>
            <a:r>
              <a:rPr lang="en-US" dirty="0"/>
              <a:t>Cross-entropy loss: CE(F) = </a:t>
            </a:r>
            <a:r>
              <a:rPr lang="en-US" b="1" dirty="0"/>
              <a:t>- </a:t>
            </a:r>
            <a:r>
              <a:rPr lang="en-US" b="1" dirty="0" err="1"/>
              <a:t>logF</a:t>
            </a:r>
            <a:r>
              <a:rPr lang="en-US" b="1" dirty="0"/>
              <a:t>(x</a:t>
            </a:r>
            <a:r>
              <a:rPr lang="en-US" b="1" baseline="-25000" dirty="0"/>
              <a:t>1, </a:t>
            </a:r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) - … - </a:t>
            </a:r>
            <a:r>
              <a:rPr lang="en-US" b="1" dirty="0" err="1"/>
              <a:t>logF</a:t>
            </a:r>
            <a:r>
              <a:rPr lang="en-US" b="1" dirty="0"/>
              <a:t>(</a:t>
            </a:r>
            <a:r>
              <a:rPr lang="en-US" b="1" dirty="0" err="1"/>
              <a:t>x</a:t>
            </a:r>
            <a:r>
              <a:rPr lang="en-US" b="1" baseline="-25000" dirty="0" err="1"/>
              <a:t>N</a:t>
            </a:r>
            <a:r>
              <a:rPr lang="en-US" b="1" dirty="0"/>
              <a:t>, </a:t>
            </a:r>
            <a:r>
              <a:rPr lang="en-US" b="1" dirty="0" err="1"/>
              <a:t>y</a:t>
            </a:r>
            <a:r>
              <a:rPr lang="en-US" b="1" baseline="-25000" dirty="0" err="1"/>
              <a:t>N</a:t>
            </a:r>
            <a:r>
              <a:rPr lang="en-US" b="1" dirty="0"/>
              <a:t>)</a:t>
            </a:r>
          </a:p>
          <a:p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gradient descent.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4BAA2E-CFDD-4B53-BB02-7A8FB928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55453-A3C8-4038-83C8-4327374B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loss</a:t>
            </a:r>
          </a:p>
        </p:txBody>
      </p:sp>
    </p:spTree>
    <p:extLst>
      <p:ext uri="{BB962C8B-B14F-4D97-AF65-F5344CB8AC3E}">
        <p14:creationId xmlns:p14="http://schemas.microsoft.com/office/powerpoint/2010/main" val="14621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96B94CD-9A59-4999-8066-D84BAA73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12" y="3737495"/>
            <a:ext cx="2962275" cy="154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23035-C279-4430-A72D-0B5F44A7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EFBECD-4C70-47E9-8ED5-65B083AD0090}"/>
              </a:ext>
            </a:extLst>
          </p:cNvPr>
          <p:cNvGrpSpPr/>
          <p:nvPr/>
        </p:nvGrpSpPr>
        <p:grpSpPr>
          <a:xfrm>
            <a:off x="3315068" y="1973843"/>
            <a:ext cx="6397104" cy="3601334"/>
            <a:chOff x="838199" y="1233937"/>
            <a:chExt cx="10178989" cy="4743794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04EDFD3F-8BC1-453B-8C2A-CEE3A336D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7887" y="2024856"/>
              <a:ext cx="7896225" cy="3952875"/>
            </a:xfrm>
            <a:prstGeom prst="rect">
              <a:avLst/>
            </a:prstGeom>
          </p:spPr>
        </p:pic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9DC007D1-D185-4C7F-A07E-5061B10C29CF}"/>
                </a:ext>
              </a:extLst>
            </p:cNvPr>
            <p:cNvSpPr/>
            <p:nvPr/>
          </p:nvSpPr>
          <p:spPr>
            <a:xfrm>
              <a:off x="2681056" y="1828800"/>
              <a:ext cx="2885243" cy="560221"/>
            </a:xfrm>
            <a:prstGeom prst="wedgeRectCallout">
              <a:avLst>
                <a:gd name="adj1" fmla="val 50957"/>
                <a:gd name="adj2" fmla="val 135056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Computer vision</a:t>
              </a:r>
            </a:p>
          </p:txBody>
        </p:sp>
        <p:sp>
          <p:nvSpPr>
            <p:cNvPr id="6" name="Speech Bubble: Rectangle 5">
              <a:extLst>
                <a:ext uri="{FF2B5EF4-FFF2-40B4-BE49-F238E27FC236}">
                  <a16:creationId xmlns:a16="http://schemas.microsoft.com/office/drawing/2014/main" id="{38DDD18B-3139-4A0D-9817-7C93B3453320}"/>
                </a:ext>
              </a:extLst>
            </p:cNvPr>
            <p:cNvSpPr/>
            <p:nvPr/>
          </p:nvSpPr>
          <p:spPr>
            <a:xfrm>
              <a:off x="7217546" y="4314549"/>
              <a:ext cx="2663300" cy="750684"/>
            </a:xfrm>
            <a:prstGeom prst="wedgeRectCallout">
              <a:avLst>
                <a:gd name="adj1" fmla="val -61500"/>
                <a:gd name="adj2" fmla="val 49597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Speech synthesis</a:t>
              </a:r>
            </a:p>
          </p:txBody>
        </p:sp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96939E79-1C37-4B5E-8B3F-7CD2661EAB76}"/>
                </a:ext>
              </a:extLst>
            </p:cNvPr>
            <p:cNvSpPr/>
            <p:nvPr/>
          </p:nvSpPr>
          <p:spPr>
            <a:xfrm>
              <a:off x="2024109" y="3921484"/>
              <a:ext cx="2503504" cy="816688"/>
            </a:xfrm>
            <a:prstGeom prst="wedgeRectCallout">
              <a:avLst>
                <a:gd name="adj1" fmla="val 43943"/>
                <a:gd name="adj2" fmla="val -106992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Speech recognition</a:t>
              </a:r>
            </a:p>
          </p:txBody>
        </p:sp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25AF0548-BDCF-4E1A-B646-2F67E8651BDA}"/>
                </a:ext>
              </a:extLst>
            </p:cNvPr>
            <p:cNvSpPr/>
            <p:nvPr/>
          </p:nvSpPr>
          <p:spPr>
            <a:xfrm>
              <a:off x="7652551" y="1936480"/>
              <a:ext cx="2610034" cy="1214168"/>
            </a:xfrm>
            <a:prstGeom prst="wedgeRectCallout">
              <a:avLst>
                <a:gd name="adj1" fmla="val -69439"/>
                <a:gd name="adj2" fmla="val 12950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Natural language understanding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B3B95D9E-0D68-4DAF-87C8-6764F5EDD61E}"/>
                </a:ext>
              </a:extLst>
            </p:cNvPr>
            <p:cNvSpPr/>
            <p:nvPr/>
          </p:nvSpPr>
          <p:spPr>
            <a:xfrm>
              <a:off x="8069804" y="3351463"/>
              <a:ext cx="2947384" cy="816322"/>
            </a:xfrm>
            <a:prstGeom prst="wedgeRectCallout">
              <a:avLst>
                <a:gd name="adj1" fmla="val -67044"/>
                <a:gd name="adj2" fmla="val -30559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Predictive analytics</a:t>
              </a:r>
            </a:p>
          </p:txBody>
        </p:sp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F0ACC9BA-57B5-4D72-9496-3370A6F917B6}"/>
                </a:ext>
              </a:extLst>
            </p:cNvPr>
            <p:cNvSpPr/>
            <p:nvPr/>
          </p:nvSpPr>
          <p:spPr>
            <a:xfrm>
              <a:off x="6673049" y="5279456"/>
              <a:ext cx="3160449" cy="484053"/>
            </a:xfrm>
            <a:prstGeom prst="wedgeRectCallout">
              <a:avLst>
                <a:gd name="adj1" fmla="val -60326"/>
                <a:gd name="adj2" fmla="val 3823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Optimization</a:t>
              </a:r>
            </a:p>
          </p:txBody>
        </p:sp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06C69DDD-C450-4681-A502-2CF2E62828C2}"/>
                </a:ext>
              </a:extLst>
            </p:cNvPr>
            <p:cNvSpPr/>
            <p:nvPr/>
          </p:nvSpPr>
          <p:spPr>
            <a:xfrm>
              <a:off x="1694156" y="5004248"/>
              <a:ext cx="2787588" cy="550416"/>
            </a:xfrm>
            <a:prstGeom prst="wedgeRectCallout">
              <a:avLst>
                <a:gd name="adj1" fmla="val 64199"/>
                <a:gd name="adj2" fmla="val -49272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Automation</a:t>
              </a:r>
            </a:p>
          </p:txBody>
        </p:sp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A9DC0962-400D-4A8C-BB1E-EAF6A361D1C4}"/>
                </a:ext>
              </a:extLst>
            </p:cNvPr>
            <p:cNvSpPr/>
            <p:nvPr/>
          </p:nvSpPr>
          <p:spPr>
            <a:xfrm>
              <a:off x="838199" y="2824144"/>
              <a:ext cx="3444535" cy="550415"/>
            </a:xfrm>
            <a:prstGeom prst="wedgeRectCallout">
              <a:avLst>
                <a:gd name="adj1" fmla="val 56487"/>
                <a:gd name="adj2" fmla="val -24597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Risk management</a:t>
              </a:r>
            </a:p>
          </p:txBody>
        </p:sp>
        <p:sp>
          <p:nvSpPr>
            <p:cNvPr id="13" name="Speech Bubble: Rectangle 12">
              <a:extLst>
                <a:ext uri="{FF2B5EF4-FFF2-40B4-BE49-F238E27FC236}">
                  <a16:creationId xmlns:a16="http://schemas.microsoft.com/office/drawing/2014/main" id="{37B48104-14DB-4C72-85C1-0D8C8C8312C6}"/>
                </a:ext>
              </a:extLst>
            </p:cNvPr>
            <p:cNvSpPr/>
            <p:nvPr/>
          </p:nvSpPr>
          <p:spPr>
            <a:xfrm>
              <a:off x="6619783" y="1233937"/>
              <a:ext cx="3642803" cy="555780"/>
            </a:xfrm>
            <a:prstGeom prst="wedgeRectCallout">
              <a:avLst>
                <a:gd name="adj1" fmla="val -42616"/>
                <a:gd name="adj2" fmla="val 10826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Decision making</a:t>
              </a:r>
            </a:p>
          </p:txBody>
        </p:sp>
      </p:grpSp>
      <p:sp>
        <p:nvSpPr>
          <p:cNvPr id="15" name="AutoShape 4" descr="Image result for fpt logo">
            <a:extLst>
              <a:ext uri="{FF2B5EF4-FFF2-40B4-BE49-F238E27FC236}">
                <a16:creationId xmlns:a16="http://schemas.microsoft.com/office/drawing/2014/main" id="{6139C6DD-C887-4AAF-8FD5-F376B16976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D01508-72C1-4999-9BC0-C1486A554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15" y="1468225"/>
            <a:ext cx="1877504" cy="1374818"/>
          </a:xfrm>
        </p:spPr>
      </p:pic>
      <p:sp>
        <p:nvSpPr>
          <p:cNvPr id="19" name="AutoShape 6" descr="Image result for viettel">
            <a:hlinkClick r:id="rId5"/>
            <a:extLst>
              <a:ext uri="{FF2B5EF4-FFF2-40B4-BE49-F238E27FC236}">
                <a16:creationId xmlns:a16="http://schemas.microsoft.com/office/drawing/2014/main" id="{A9CC1F22-B886-45D9-9D37-5CFD46CA0B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37687" y="2169479"/>
            <a:ext cx="47720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FF04F4-D1EE-42B2-8482-6CD7D8602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84" y="2843043"/>
            <a:ext cx="1455358" cy="8358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0546E6-4584-4DE8-B1DA-FB3B46C84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" y="4922204"/>
            <a:ext cx="1700770" cy="8588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F9A563-3A12-4B67-A8AF-B5D0E228A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72" t="6580" r="2758" b="8534"/>
          <a:stretch/>
        </p:blipFill>
        <p:spPr>
          <a:xfrm>
            <a:off x="8968268" y="5781094"/>
            <a:ext cx="1048644" cy="4815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B0BFE0-71D9-41E5-B1AC-B29BD0581C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2510" y="4622778"/>
            <a:ext cx="1667599" cy="7639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D6D4E6-736D-4AB7-B711-881CD2675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841" y="3815269"/>
            <a:ext cx="679276" cy="5011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EB5D4B-33DD-4685-8DB2-5E23075B79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6746" y="692674"/>
            <a:ext cx="2251528" cy="11728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B39DA4-4C21-46C7-8F61-F48F968F19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1791" y="1157544"/>
            <a:ext cx="2373562" cy="55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DC9EC1-760E-4360-8474-183E13B060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1981" y="1987274"/>
            <a:ext cx="1068656" cy="10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40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Overfitting </a:t>
            </a:r>
            <a:r>
              <a:rPr lang="en-GB" dirty="0" err="1"/>
              <a:t>và</a:t>
            </a:r>
            <a:r>
              <a:rPr lang="en-GB" dirty="0"/>
              <a:t>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2262"/>
            <a:ext cx="11144977" cy="2115693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thể</a:t>
            </a:r>
            <a:r>
              <a:rPr lang="en-GB" dirty="0"/>
              <a:t> </a:t>
            </a:r>
            <a:r>
              <a:rPr lang="en-GB" dirty="0" err="1"/>
              <a:t>phụ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quá</a:t>
            </a:r>
            <a:r>
              <a:rPr lang="en-GB" dirty="0"/>
              <a:t> </a:t>
            </a:r>
            <a:r>
              <a:rPr lang="en-GB" dirty="0" err="1"/>
              <a:t>nhiều</a:t>
            </a:r>
            <a:r>
              <a:rPr lang="en-GB" dirty="0"/>
              <a:t> </a:t>
            </a:r>
            <a:r>
              <a:rPr lang="en-GB" dirty="0" err="1"/>
              <a:t>nh</a:t>
            </a:r>
            <a:r>
              <a:rPr lang="en-US" dirty="0" err="1"/>
              <a:t>ững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, do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GB" dirty="0"/>
              <a:t>.</a:t>
            </a:r>
          </a:p>
          <a:p>
            <a:r>
              <a:rPr lang="en-GB" dirty="0" err="1"/>
              <a:t>Hiện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overfitting.</a:t>
            </a:r>
            <a:endParaRPr lang="en-GB" dirty="0"/>
          </a:p>
          <a:p>
            <a:r>
              <a:rPr lang="en-GB" dirty="0"/>
              <a:t>Regularization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điều</a:t>
            </a:r>
            <a:r>
              <a:rPr lang="en-GB" dirty="0"/>
              <a:t> </a:t>
            </a:r>
            <a:r>
              <a:rPr lang="en-GB" dirty="0" err="1"/>
              <a:t>chỉnh</a:t>
            </a:r>
            <a:r>
              <a:rPr lang="en-GB" dirty="0"/>
              <a:t> </a:t>
            </a:r>
            <a:r>
              <a:rPr lang="en-GB" dirty="0" err="1"/>
              <a:t>hàm</a:t>
            </a:r>
            <a:r>
              <a:rPr lang="en-GB" dirty="0"/>
              <a:t> loss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bắt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phải</a:t>
            </a:r>
            <a:r>
              <a:rPr lang="en-GB" dirty="0"/>
              <a:t> l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26631" name="Picture 7" descr="https://affineanalytics.files.wordpress.com/2012/11/fittings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/>
          <a:srcRect b="25184"/>
          <a:stretch/>
        </p:blipFill>
        <p:spPr bwMode="auto">
          <a:xfrm>
            <a:off x="2431751" y="3557955"/>
            <a:ext cx="7500674" cy="2422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6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151"/>
            <a:ext cx="10515600" cy="4351338"/>
          </a:xfrm>
        </p:spPr>
        <p:txBody>
          <a:bodyPr/>
          <a:lstStyle/>
          <a:p>
            <a:r>
              <a:rPr lang="en-GB" dirty="0"/>
              <a:t>Hold-out: Chia data </a:t>
            </a:r>
            <a:r>
              <a:rPr lang="en-GB" dirty="0" err="1"/>
              <a:t>thành</a:t>
            </a:r>
            <a:r>
              <a:rPr lang="en-GB" dirty="0"/>
              <a:t> 2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riêng</a:t>
            </a:r>
            <a:r>
              <a:rPr lang="en-GB" dirty="0"/>
              <a:t> </a:t>
            </a:r>
            <a:r>
              <a:rPr lang="en-GB" dirty="0" err="1"/>
              <a:t>biệt</a:t>
            </a:r>
            <a:r>
              <a:rPr lang="en-GB" dirty="0"/>
              <a:t>, </a:t>
            </a:r>
            <a:r>
              <a:rPr lang="en-GB" dirty="0" err="1"/>
              <a:t>phần</a:t>
            </a:r>
            <a:r>
              <a:rPr lang="en-GB" dirty="0"/>
              <a:t> l</a:t>
            </a:r>
            <a:r>
              <a:rPr lang="en-US" dirty="0" err="1"/>
              <a:t>ớn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train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test.</a:t>
            </a:r>
            <a:endParaRPr lang="en-GB" dirty="0"/>
          </a:p>
          <a:p>
            <a:r>
              <a:rPr lang="en-GB" dirty="0"/>
              <a:t>Cross validation: Chia data </a:t>
            </a:r>
            <a:r>
              <a:rPr lang="en-GB" dirty="0" err="1"/>
              <a:t>thành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nhau</a:t>
            </a:r>
            <a:r>
              <a:rPr lang="en-GB" dirty="0"/>
              <a:t>, </a:t>
            </a:r>
            <a:r>
              <a:rPr lang="en-GB" dirty="0" err="1"/>
              <a:t>lần</a:t>
            </a:r>
            <a:r>
              <a:rPr lang="en-GB" dirty="0"/>
              <a:t> l</a:t>
            </a:r>
            <a:r>
              <a:rPr lang="vi-VN" dirty="0"/>
              <a:t>ư</a:t>
            </a:r>
            <a:r>
              <a:rPr lang="en-US" dirty="0" err="1"/>
              <a:t>ợt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test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train</a:t>
            </a:r>
            <a:r>
              <a:rPr lang="en-GB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9FFAD0-36F5-4079-AAEF-7C61CA0A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1620" y="3672820"/>
            <a:ext cx="4064048" cy="217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6147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7488" y="1438274"/>
            <a:ext cx="40386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4188" y="3962399"/>
            <a:ext cx="3505200" cy="185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11490B-36B2-4C6F-86A8-9D28F0E8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3330" y="1294748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5005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Precision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Precision (specificity) = TP / (TP + FP)</a:t>
            </a:r>
          </a:p>
          <a:p>
            <a:r>
              <a:rPr lang="en-GB" dirty="0"/>
              <a:t>Recall (sensitivity) = TP / (TP + FN)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0C2B10-CB7B-43CD-BB75-F29C3764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727" y="2163777"/>
            <a:ext cx="53911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0206BF3-B91C-4B3E-9BC4-C1C8E8798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9631" y="3176121"/>
            <a:ext cx="3491015" cy="720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0058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/>
              <a:t>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660602" y="4038600"/>
            <a:ext cx="229552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5633" y="1690688"/>
            <a:ext cx="5110692" cy="164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C3359F6-A076-4E85-9420-9791D0B33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32050" b="12604"/>
          <a:stretch/>
        </p:blipFill>
        <p:spPr bwMode="auto">
          <a:xfrm>
            <a:off x="3626379" y="3914777"/>
            <a:ext cx="5029200" cy="208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6846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14515"/>
            <a:ext cx="12192000" cy="685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lumMod val="50000"/>
                  </a:schemeClr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424391" y="1731818"/>
            <a:ext cx="3315512" cy="3315511"/>
          </a:xfrm>
          <a:prstGeom prst="ellipse">
            <a:avLst/>
          </a:prstGeom>
          <a:solidFill>
            <a:schemeClr val="bg1"/>
          </a:solidFill>
          <a:ln w="571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91221" y="3063501"/>
            <a:ext cx="1981855" cy="6521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320" indent="-27432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76C2BE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08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 Data science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83" y="1589104"/>
            <a:ext cx="4221334" cy="4355010"/>
          </a:xfrm>
        </p:spPr>
      </p:pic>
    </p:spTree>
    <p:extLst>
      <p:ext uri="{BB962C8B-B14F-4D97-AF65-F5344CB8AC3E}">
        <p14:creationId xmlns:p14="http://schemas.microsoft.com/office/powerpoint/2010/main" val="369849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255" y="1690688"/>
            <a:ext cx="9827490" cy="42948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Data Science</a:t>
            </a:r>
          </a:p>
        </p:txBody>
      </p:sp>
    </p:spTree>
    <p:extLst>
      <p:ext uri="{BB962C8B-B14F-4D97-AF65-F5344CB8AC3E}">
        <p14:creationId xmlns:p14="http://schemas.microsoft.com/office/powerpoint/2010/main" val="394446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Data Science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388484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67A-1EE9-4575-86B9-8F4D2E93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đang</a:t>
            </a:r>
            <a:r>
              <a:rPr lang="en-US" dirty="0"/>
              <a:t> ở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8F33DF-B74C-4A7E-A80F-B8E1D4767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8" t="3155" r="3026" b="19007"/>
          <a:stretch/>
        </p:blipFill>
        <p:spPr>
          <a:xfrm>
            <a:off x="2955636" y="1484922"/>
            <a:ext cx="6640946" cy="46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5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1FC3-30A4-413A-92B8-FA7C2D55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vs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F5DC0-84CC-4B4E-A3AB-D96C367B3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4" y="1859331"/>
            <a:ext cx="4368432" cy="30579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6F0B5-A85A-4360-BB7A-0AC14EDAE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6" y="1690688"/>
            <a:ext cx="6180664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0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1511</Words>
  <Application>Microsoft Office PowerPoint</Application>
  <PresentationFormat>Widescreen</PresentationFormat>
  <Paragraphs>186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Cognitive AI</vt:lpstr>
      <vt:lpstr>Problem-solving AI</vt:lpstr>
      <vt:lpstr>AI tại Việt Nam</vt:lpstr>
      <vt:lpstr>AI vs Data science</vt:lpstr>
      <vt:lpstr>Vai trò của Data Science</vt:lpstr>
      <vt:lpstr>Vai trò của Data Science</vt:lpstr>
      <vt:lpstr>AI đang ở đâu trên thế giới</vt:lpstr>
      <vt:lpstr>Heuristics vs Statistics</vt:lpstr>
      <vt:lpstr>Heuristics vs Statistics</vt:lpstr>
      <vt:lpstr>Hệ chuyên gia vs Học máy thống kê</vt:lpstr>
      <vt:lpstr>Hệ chuyên gia vs Học máy thống kê</vt:lpstr>
      <vt:lpstr>PROLOG</vt:lpstr>
      <vt:lpstr>PROLOG</vt:lpstr>
      <vt:lpstr>Machine Learning truyền thống</vt:lpstr>
      <vt:lpstr>Deep Learning</vt:lpstr>
      <vt:lpstr>Lý thuyết và thực tế</vt:lpstr>
      <vt:lpstr>Deep learning có thực sự thông minh?</vt:lpstr>
      <vt:lpstr>Ba làn sóng AI</vt:lpstr>
      <vt:lpstr>Làn sóng thứ nhất: hệ chuyên gia</vt:lpstr>
      <vt:lpstr>Làn sóng thứ hai: học máy</vt:lpstr>
      <vt:lpstr>Làn sóng thứ ba: ?</vt:lpstr>
      <vt:lpstr>PowerPoint Presentation</vt:lpstr>
      <vt:lpstr>Classification</vt:lpstr>
      <vt:lpstr>Features</vt:lpstr>
      <vt:lpstr>Biến ngẫu nhiên</vt:lpstr>
      <vt:lpstr>Phân bố xác suất</vt:lpstr>
      <vt:lpstr>Xác suất có điều kiện và biến độc lập</vt:lpstr>
      <vt:lpstr>Kỳ vọng và phương sai</vt:lpstr>
      <vt:lpstr>Ước lượng phân bố</vt:lpstr>
      <vt:lpstr>Phép ước lượng ML và MAP</vt:lpstr>
      <vt:lpstr>Bài toán phân lớp nhị phân</vt:lpstr>
      <vt:lpstr>Logistic regression</vt:lpstr>
      <vt:lpstr>Khớp ước lượng và dữ liệu thật</vt:lpstr>
      <vt:lpstr>Mô hình phân bố xác suất</vt:lpstr>
      <vt:lpstr>Hàm loss và cách tối ưu hóa</vt:lpstr>
      <vt:lpstr>Gradient descent</vt:lpstr>
      <vt:lpstr>Mô hình khái quát</vt:lpstr>
      <vt:lpstr>Hàm loss</vt:lpstr>
      <vt:lpstr>Overfitting và regularization</vt:lpstr>
      <vt:lpstr>Testing</vt:lpstr>
      <vt:lpstr>Confusion matrix</vt:lpstr>
      <vt:lpstr>Precision and Recall</vt:lpstr>
      <vt:lpstr>Giới hạn của 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 dom</dc:creator>
  <cp:lastModifiedBy>Vu Dang Hoang (FTI HN)</cp:lastModifiedBy>
  <cp:revision>79</cp:revision>
  <dcterms:created xsi:type="dcterms:W3CDTF">2018-05-10T03:00:48Z</dcterms:created>
  <dcterms:modified xsi:type="dcterms:W3CDTF">2018-08-02T03:13:19Z</dcterms:modified>
</cp:coreProperties>
</file>